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6" r:id="rId3"/>
    <p:sldId id="258" r:id="rId4"/>
    <p:sldId id="259" r:id="rId5"/>
    <p:sldId id="265" r:id="rId6"/>
    <p:sldId id="262" r:id="rId7"/>
    <p:sldId id="284" r:id="rId8"/>
    <p:sldId id="267" r:id="rId9"/>
    <p:sldId id="279" r:id="rId10"/>
    <p:sldId id="280" r:id="rId11"/>
    <p:sldId id="281" r:id="rId12"/>
    <p:sldId id="282" r:id="rId13"/>
    <p:sldId id="286" r:id="rId14"/>
    <p:sldId id="287" r:id="rId15"/>
    <p:sldId id="288" r:id="rId16"/>
    <p:sldId id="289" r:id="rId17"/>
    <p:sldId id="290" r:id="rId18"/>
    <p:sldId id="285" r:id="rId19"/>
    <p:sldId id="283" r:id="rId20"/>
    <p:sldId id="260" r:id="rId21"/>
  </p:sldIdLst>
  <p:sldSz cx="12195175" cy="6859588"/>
  <p:notesSz cx="6858000" cy="9144000"/>
  <p:defaultTextStyle>
    <a:defPPr>
      <a:defRPr lang="zh-CN"/>
    </a:defPPr>
    <a:lvl1pPr marL="0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722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444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9166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888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610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8332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8053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7775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5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44" y="-72"/>
      </p:cViewPr>
      <p:guideLst>
        <p:guide orient="horz" pos="2161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72F0E-B708-4AFE-835F-92CD109D6E4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44521-9836-4FAC-8751-32CC12E89C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891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722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444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9166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888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610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8332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8053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7775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44521-9836-4FAC-8751-32CC12E89C7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927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44521-9836-4FAC-8751-32CC12E89C7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927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44521-9836-4FAC-8751-32CC12E89C7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927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44521-9836-4FAC-8751-32CC12E89C7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927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44521-9836-4FAC-8751-32CC12E89C7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927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44521-9836-4FAC-8751-32CC12E89C7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92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44521-9836-4FAC-8751-32CC12E89C7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92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638" y="2130919"/>
            <a:ext cx="10365899" cy="1470366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276" y="3887100"/>
            <a:ext cx="8536623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9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8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8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36894-DDC6-4452-BAAD-8381949B76BC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02C0-86F6-4651-9039-F9CCFAFB5F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410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36894-DDC6-4452-BAAD-8381949B76BC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02C0-86F6-4651-9039-F9CCFAFB5F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553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1502" y="206422"/>
            <a:ext cx="2743914" cy="438886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759" y="206422"/>
            <a:ext cx="8028490" cy="438886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36894-DDC6-4452-BAAD-8381949B76BC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02C0-86F6-4651-9039-F9CCFAFB5F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327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36894-DDC6-4452-BAAD-8381949B76BC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02C0-86F6-4651-9039-F9CCFAFB5F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825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335" y="4407922"/>
            <a:ext cx="10365899" cy="1362390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335" y="2907386"/>
            <a:ext cx="10365899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72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44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91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8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861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8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80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77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36894-DDC6-4452-BAAD-8381949B76BC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02C0-86F6-4651-9039-F9CCFAFB5F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18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759" y="1200428"/>
            <a:ext cx="5386202" cy="339486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9214" y="1200428"/>
            <a:ext cx="5386202" cy="339486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36894-DDC6-4452-BAAD-8381949B76BC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02C0-86F6-4651-9039-F9CCFAFB5F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745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4702"/>
            <a:ext cx="10975658" cy="114326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535469"/>
            <a:ext cx="5388320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722" indent="0">
              <a:buNone/>
              <a:defRPr sz="2700" b="1"/>
            </a:lvl2pPr>
            <a:lvl3pPr marL="1219444" indent="0">
              <a:buNone/>
              <a:defRPr sz="2400" b="1"/>
            </a:lvl3pPr>
            <a:lvl4pPr marL="1829166" indent="0">
              <a:buNone/>
              <a:defRPr sz="2100" b="1"/>
            </a:lvl4pPr>
            <a:lvl5pPr marL="2438888" indent="0">
              <a:buNone/>
              <a:defRPr sz="2100" b="1"/>
            </a:lvl5pPr>
            <a:lvl6pPr marL="3048610" indent="0">
              <a:buNone/>
              <a:defRPr sz="2100" b="1"/>
            </a:lvl6pPr>
            <a:lvl7pPr marL="3658332" indent="0">
              <a:buNone/>
              <a:defRPr sz="2100" b="1"/>
            </a:lvl7pPr>
            <a:lvl8pPr marL="4268053" indent="0">
              <a:buNone/>
              <a:defRPr sz="2100" b="1"/>
            </a:lvl8pPr>
            <a:lvl9pPr marL="4877775" indent="0">
              <a:buNone/>
              <a:defRPr sz="2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59" y="2175378"/>
            <a:ext cx="5388320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981" y="1535469"/>
            <a:ext cx="5390437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722" indent="0">
              <a:buNone/>
              <a:defRPr sz="2700" b="1"/>
            </a:lvl2pPr>
            <a:lvl3pPr marL="1219444" indent="0">
              <a:buNone/>
              <a:defRPr sz="2400" b="1"/>
            </a:lvl3pPr>
            <a:lvl4pPr marL="1829166" indent="0">
              <a:buNone/>
              <a:defRPr sz="2100" b="1"/>
            </a:lvl4pPr>
            <a:lvl5pPr marL="2438888" indent="0">
              <a:buNone/>
              <a:defRPr sz="2100" b="1"/>
            </a:lvl5pPr>
            <a:lvl6pPr marL="3048610" indent="0">
              <a:buNone/>
              <a:defRPr sz="2100" b="1"/>
            </a:lvl6pPr>
            <a:lvl7pPr marL="3658332" indent="0">
              <a:buNone/>
              <a:defRPr sz="2100" b="1"/>
            </a:lvl7pPr>
            <a:lvl8pPr marL="4268053" indent="0">
              <a:buNone/>
              <a:defRPr sz="2100" b="1"/>
            </a:lvl8pPr>
            <a:lvl9pPr marL="4877775" indent="0">
              <a:buNone/>
              <a:defRPr sz="2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981" y="2175378"/>
            <a:ext cx="5390437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36894-DDC6-4452-BAAD-8381949B76BC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02C0-86F6-4651-9039-F9CCFAFB5F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059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36894-DDC6-4452-BAAD-8381949B76BC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02C0-86F6-4651-9039-F9CCFAFB5F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540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36894-DDC6-4452-BAAD-8381949B76BC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02C0-86F6-4651-9039-F9CCFAFB5F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615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61" y="273112"/>
            <a:ext cx="4012129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974" y="273114"/>
            <a:ext cx="6817442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761" y="1435434"/>
            <a:ext cx="4012129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722" indent="0">
              <a:buNone/>
              <a:defRPr sz="1600"/>
            </a:lvl2pPr>
            <a:lvl3pPr marL="1219444" indent="0">
              <a:buNone/>
              <a:defRPr sz="1300"/>
            </a:lvl3pPr>
            <a:lvl4pPr marL="1829166" indent="0">
              <a:buNone/>
              <a:defRPr sz="1200"/>
            </a:lvl4pPr>
            <a:lvl5pPr marL="2438888" indent="0">
              <a:buNone/>
              <a:defRPr sz="1200"/>
            </a:lvl5pPr>
            <a:lvl6pPr marL="3048610" indent="0">
              <a:buNone/>
              <a:defRPr sz="1200"/>
            </a:lvl6pPr>
            <a:lvl7pPr marL="3658332" indent="0">
              <a:buNone/>
              <a:defRPr sz="1200"/>
            </a:lvl7pPr>
            <a:lvl8pPr marL="4268053" indent="0">
              <a:buNone/>
              <a:defRPr sz="1200"/>
            </a:lvl8pPr>
            <a:lvl9pPr marL="4877775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36894-DDC6-4452-BAAD-8381949B76BC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02C0-86F6-4651-9039-F9CCFAFB5F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77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340" y="4801712"/>
            <a:ext cx="7317105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340" y="612916"/>
            <a:ext cx="7317105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722" indent="0">
              <a:buNone/>
              <a:defRPr sz="3700"/>
            </a:lvl2pPr>
            <a:lvl3pPr marL="1219444" indent="0">
              <a:buNone/>
              <a:defRPr sz="3200"/>
            </a:lvl3pPr>
            <a:lvl4pPr marL="1829166" indent="0">
              <a:buNone/>
              <a:defRPr sz="2700"/>
            </a:lvl4pPr>
            <a:lvl5pPr marL="2438888" indent="0">
              <a:buNone/>
              <a:defRPr sz="2700"/>
            </a:lvl5pPr>
            <a:lvl6pPr marL="3048610" indent="0">
              <a:buNone/>
              <a:defRPr sz="2700"/>
            </a:lvl6pPr>
            <a:lvl7pPr marL="3658332" indent="0">
              <a:buNone/>
              <a:defRPr sz="2700"/>
            </a:lvl7pPr>
            <a:lvl8pPr marL="4268053" indent="0">
              <a:buNone/>
              <a:defRPr sz="2700"/>
            </a:lvl8pPr>
            <a:lvl9pPr marL="4877775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340" y="5368581"/>
            <a:ext cx="7317105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722" indent="0">
              <a:buNone/>
              <a:defRPr sz="1600"/>
            </a:lvl2pPr>
            <a:lvl3pPr marL="1219444" indent="0">
              <a:buNone/>
              <a:defRPr sz="1300"/>
            </a:lvl3pPr>
            <a:lvl4pPr marL="1829166" indent="0">
              <a:buNone/>
              <a:defRPr sz="1200"/>
            </a:lvl4pPr>
            <a:lvl5pPr marL="2438888" indent="0">
              <a:buNone/>
              <a:defRPr sz="1200"/>
            </a:lvl5pPr>
            <a:lvl6pPr marL="3048610" indent="0">
              <a:buNone/>
              <a:defRPr sz="1200"/>
            </a:lvl6pPr>
            <a:lvl7pPr marL="3658332" indent="0">
              <a:buNone/>
              <a:defRPr sz="1200"/>
            </a:lvl7pPr>
            <a:lvl8pPr marL="4268053" indent="0">
              <a:buNone/>
              <a:defRPr sz="1200"/>
            </a:lvl8pPr>
            <a:lvl9pPr marL="4877775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36894-DDC6-4452-BAAD-8381949B76BC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02C0-86F6-4651-9039-F9CCFAFB5F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830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759" y="274702"/>
            <a:ext cx="10975658" cy="1143265"/>
          </a:xfrm>
          <a:prstGeom prst="rect">
            <a:avLst/>
          </a:prstGeom>
        </p:spPr>
        <p:txBody>
          <a:bodyPr vert="horz" lIns="121944" tIns="60972" rIns="121944" bIns="60972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600572"/>
            <a:ext cx="10975658" cy="4527011"/>
          </a:xfrm>
          <a:prstGeom prst="rect">
            <a:avLst/>
          </a:prstGeom>
        </p:spPr>
        <p:txBody>
          <a:bodyPr vert="horz" lIns="121944" tIns="60972" rIns="121944" bIns="60972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759" y="6357822"/>
            <a:ext cx="2845541" cy="365210"/>
          </a:xfrm>
          <a:prstGeom prst="rect">
            <a:avLst/>
          </a:prstGeom>
        </p:spPr>
        <p:txBody>
          <a:bodyPr vert="horz" lIns="121944" tIns="60972" rIns="121944" bIns="6097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36894-DDC6-4452-BAAD-8381949B76BC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685" y="6357822"/>
            <a:ext cx="3861805" cy="365210"/>
          </a:xfrm>
          <a:prstGeom prst="rect">
            <a:avLst/>
          </a:prstGeom>
        </p:spPr>
        <p:txBody>
          <a:bodyPr vert="horz" lIns="121944" tIns="60972" rIns="121944" bIns="6097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9875" y="6357822"/>
            <a:ext cx="2845541" cy="365210"/>
          </a:xfrm>
          <a:prstGeom prst="rect">
            <a:avLst/>
          </a:prstGeom>
        </p:spPr>
        <p:txBody>
          <a:bodyPr vert="horz" lIns="121944" tIns="60972" rIns="121944" bIns="6097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802C0-86F6-4651-9039-F9CCFAFB5F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941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444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91" indent="-457291" algn="l" defTabSz="1219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798" indent="-381076" algn="l" defTabSz="1219444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305" indent="-304861" algn="l" defTabSz="1219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4027" indent="-304861" algn="l" defTabSz="1219444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749" indent="-304861" algn="l" defTabSz="1219444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3471" indent="-304861" algn="l" defTabSz="1219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3192" indent="-304861" algn="l" defTabSz="1219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914" indent="-304861" algn="l" defTabSz="1219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636" indent="-304861" algn="l" defTabSz="1219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722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444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166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888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610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332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8053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775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6.jp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7.png"/><Relationship Id="rId10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6.jp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7.png"/><Relationship Id="rId10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6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7.png"/><Relationship Id="rId10" Type="http://schemas.openxmlformats.org/officeDocument/2006/relationships/image" Target="../media/image44.jpeg"/><Relationship Id="rId4" Type="http://schemas.openxmlformats.org/officeDocument/2006/relationships/image" Target="../media/image4.png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6.jp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7.png"/><Relationship Id="rId10" Type="http://schemas.openxmlformats.org/officeDocument/2006/relationships/image" Target="../media/image50.png"/><Relationship Id="rId4" Type="http://schemas.openxmlformats.org/officeDocument/2006/relationships/image" Target="../media/image4.png"/><Relationship Id="rId9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4.png"/><Relationship Id="rId7" Type="http://schemas.openxmlformats.org/officeDocument/2006/relationships/image" Target="../media/image6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6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7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3" Type="http://schemas.openxmlformats.org/officeDocument/2006/relationships/image" Target="../media/image6.jp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7.png"/><Relationship Id="rId15" Type="http://schemas.openxmlformats.org/officeDocument/2006/relationships/image" Target="../media/image25.jp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61183" y="1845618"/>
            <a:ext cx="77421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6000" spc="600" dirty="0" smtClean="0">
                <a:solidFill>
                  <a:schemeClr val="accent6">
                    <a:lumMod val="75000"/>
                  </a:schemeClr>
                </a:solidFill>
                <a:latin typeface="方正胖娃_GBK" panose="03000509000000000000" pitchFamily="65" charset="-122"/>
                <a:ea typeface="方正胖娃_GBK" panose="03000509000000000000" pitchFamily="65" charset="-122"/>
              </a:rPr>
              <a:t>100</a:t>
            </a:r>
            <a:r>
              <a:rPr lang="zh-CN" altLang="en-US" sz="6000" spc="600" dirty="0" smtClean="0">
                <a:solidFill>
                  <a:schemeClr val="accent6">
                    <a:lumMod val="75000"/>
                  </a:schemeClr>
                </a:solidFill>
                <a:latin typeface="方正胖娃_GBK" panose="03000509000000000000" pitchFamily="65" charset="-122"/>
                <a:ea typeface="方正胖娃_GBK" panose="03000509000000000000" pitchFamily="65" charset="-122"/>
              </a:rPr>
              <a:t>层童书馆</a:t>
            </a:r>
            <a:endParaRPr lang="en-US" altLang="zh-CN" sz="6000" spc="600" dirty="0">
              <a:solidFill>
                <a:schemeClr val="accent6">
                  <a:lumMod val="75000"/>
                </a:schemeClr>
              </a:solidFill>
              <a:latin typeface="方正胖娃_GBK" panose="03000509000000000000" pitchFamily="65" charset="-122"/>
              <a:ea typeface="方正胖娃_GBK" panose="03000509000000000000" pitchFamily="65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spc="600" dirty="0" smtClean="0">
                <a:solidFill>
                  <a:schemeClr val="accent6">
                    <a:lumMod val="75000"/>
                  </a:schemeClr>
                </a:solidFill>
                <a:latin typeface="方正胖娃_GBK" panose="03000509000000000000" pitchFamily="65" charset="-122"/>
                <a:ea typeface="方正胖娃_GBK" panose="03000509000000000000" pitchFamily="65" charset="-122"/>
              </a:rPr>
              <a:t>  看见更远的世界</a:t>
            </a:r>
            <a:endParaRPr lang="en-US" altLang="zh-CN" sz="6000" spc="600" dirty="0" smtClean="0">
              <a:solidFill>
                <a:schemeClr val="accent6">
                  <a:lumMod val="75000"/>
                </a:schemeClr>
              </a:solidFill>
              <a:latin typeface="方正胖娃_GBK" panose="03000509000000000000" pitchFamily="65" charset="-122"/>
              <a:ea typeface="方正胖娃_GBK" panose="03000509000000000000" pitchFamily="65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77107" y="693490"/>
            <a:ext cx="1368152" cy="10040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9481963" y="3645818"/>
            <a:ext cx="74629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795" y="477466"/>
            <a:ext cx="3218335" cy="58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4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9" y="45418"/>
            <a:ext cx="1800200" cy="6277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17067" y="1413570"/>
            <a:ext cx="9348670" cy="50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         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90" y="534789"/>
            <a:ext cx="850525" cy="850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49515" y="673210"/>
            <a:ext cx="4185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C000"/>
                </a:solidFill>
              </a:rPr>
              <a:t>大游戏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20" y="4550044"/>
            <a:ext cx="1621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《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图画捉迷藏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》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0049" y="1867277"/>
            <a:ext cx="1617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《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真相只有一个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》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3077" name="Picture 5" descr="D:\北科丁晗\上海童书展\宣传册资料\大游戏\真相只有一个全6册\真相只有一个（全6册）\978-7-5714-0447-5_fmlt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69" y="120462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矩形 25"/>
          <p:cNvSpPr/>
          <p:nvPr/>
        </p:nvSpPr>
        <p:spPr>
          <a:xfrm>
            <a:off x="160049" y="3789834"/>
            <a:ext cx="11842194" cy="45719"/>
          </a:xfrm>
          <a:prstGeom prst="rect">
            <a:avLst/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Picture 2" descr="D:\北科丁晗\上海童书展\宣传册资料\大游戏\真相只有一个·逻辑思维漫画\真相只有一个·逻辑思维漫画\真相只有一个•逻辑思维漫画-封面立体图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90" y="1221314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北科丁晗\上海童书展\宣传册资料\大游戏\真相只有一个·幼儿版\真相只有一个幼儿版（全3册）\真相只有一个幼儿版-封面立体图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25" y="1162538"/>
            <a:ext cx="2687949" cy="248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北科丁晗\上海童书展\宣传册资料\大游戏\图画捉迷藏·2020精华版\图画捉迷藏2020精华版\图画捉迷藏2020精华版立体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539" y="4019369"/>
            <a:ext cx="1855459" cy="228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北科丁晗\上海童书展\宣传册资料\大游戏\图画捉迷藏·101头脑训练营\图画捉迷藏·101头脑训练营\图画捉迷藏·101头脑训练营·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268" y="4019369"/>
            <a:ext cx="1493671" cy="211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北科丁晗\上海童书展\宣传册资料\大游戏\图画捉迷藏·101头脑训练营\图画捉迷藏·101头脑训练营\图画捉迷藏·101头脑训练营·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377" y="4019369"/>
            <a:ext cx="1524769" cy="215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北科丁晗\上海童书展\宣传册资料\大游戏\图画捉迷藏·101头脑训练营\图画捉迷藏·101头脑训练营\图画捉迷藏·101头脑训练营·3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832" y="4068340"/>
            <a:ext cx="1450588" cy="205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85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9" y="45418"/>
            <a:ext cx="1800200" cy="6277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17067" y="1413570"/>
            <a:ext cx="9348670" cy="50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         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90" y="534789"/>
            <a:ext cx="850525" cy="850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49515" y="673210"/>
            <a:ext cx="4185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C000"/>
                </a:solidFill>
              </a:rPr>
              <a:t>大科学</a:t>
            </a:r>
          </a:p>
        </p:txBody>
      </p:sp>
      <p:sp>
        <p:nvSpPr>
          <p:cNvPr id="22" name="矩形 21"/>
          <p:cNvSpPr/>
          <p:nvPr/>
        </p:nvSpPr>
        <p:spPr>
          <a:xfrm>
            <a:off x="173869" y="3621499"/>
            <a:ext cx="11756366" cy="45719"/>
          </a:xfrm>
          <a:prstGeom prst="rect">
            <a:avLst/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Picture 2" descr="D:\北科丁晗\上海童书展\宣传册资料\大科学\法布尔昆虫记\法布尔昆虫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362" y="1040255"/>
            <a:ext cx="2429222" cy="242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北科丁晗\上海童书展\宣传册资料\大科学\西顿动物记\西顿动物记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288" y="1303320"/>
            <a:ext cx="2090540" cy="21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北科丁晗\上海童书展\宣传册资料\大科学\日本精选科学绘本\日本精选科学绘本\科学绘本盒子立体图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489" y="1143409"/>
            <a:ext cx="2232248" cy="244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北科丁晗\上海童书展\宣传册资料\大科学\中国力量科学绘本\上海童书展资料-中国力量科学绘本\中国力量科学绘本-函套立体图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104" y="3755755"/>
            <a:ext cx="2482427" cy="253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E:\Users\hyi\Downloads\978-7-5714-1471-9_向太空进发·星球探测系列（全3册） (2)\978-7-5714-1471-9_向太空进发·星球探测系列（全3册）\978-7-5714-1471-9_fml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531" y="3824118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947" y="3785378"/>
            <a:ext cx="2160240" cy="240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 descr="C:\Users\hyi\Downloads\978-7-5714-1593-8_伟大的中国奇迹（全5册） (1)\978-7-5714-1593-8_伟大的中国奇迹（全5册）\978-7-5714-1593-8_fml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107" y="3879050"/>
            <a:ext cx="2215040" cy="22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57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9" y="45418"/>
            <a:ext cx="1800200" cy="6277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17067" y="1413570"/>
            <a:ext cx="9348670" cy="50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         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90" y="534789"/>
            <a:ext cx="850525" cy="850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49515" y="673210"/>
            <a:ext cx="4185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C000"/>
                </a:solidFill>
              </a:rPr>
              <a:t>大艺术</a:t>
            </a:r>
          </a:p>
        </p:txBody>
      </p:sp>
      <p:sp>
        <p:nvSpPr>
          <p:cNvPr id="23" name="矩形 22"/>
          <p:cNvSpPr/>
          <p:nvPr/>
        </p:nvSpPr>
        <p:spPr>
          <a:xfrm>
            <a:off x="173868" y="4013177"/>
            <a:ext cx="11847909" cy="64689"/>
          </a:xfrm>
          <a:prstGeom prst="rect">
            <a:avLst/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Picture 2" descr="D:\北科丁晗\上海童书展\宣传册资料\大艺术\爱上钢琴\爱上钢琴\爱上钢琴系列-封面立体图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288" y="1485578"/>
            <a:ext cx="2719770" cy="214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北科丁晗\上海童书展\宣传册资料\大艺术\DK少儿芭蕾舞全书\DK少儿芭蕾舞全书\DK芭蕾立体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242" y="1439162"/>
            <a:ext cx="2186761" cy="218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北科丁晗\上海童书展\宣传册资料\大艺术\爱跳舞的孩子\爱跳舞的孩子 只有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872" y="1342386"/>
            <a:ext cx="3009440" cy="238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北科丁晗\上海童书展\宣传册资料\大艺术\儿童古典音乐绘本\儿童古典音乐绘本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35" y="4191978"/>
            <a:ext cx="2473608" cy="212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北科丁晗\上海童书展\宣传册资料\大艺术\世界音乐大师\世界音乐大师系列10本函套立体图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579" y="4135818"/>
            <a:ext cx="2042933" cy="218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北科丁晗\上海童书展\宣传册资料\大艺术\我的第一本古典音乐启蒙书\封面立体图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906" y="4141934"/>
            <a:ext cx="2161405" cy="222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3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9" y="45418"/>
            <a:ext cx="1800200" cy="6277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17067" y="1413570"/>
            <a:ext cx="9348670" cy="50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         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90" y="534789"/>
            <a:ext cx="850525" cy="850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49515" y="673210"/>
            <a:ext cx="4185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C000"/>
                </a:solidFill>
              </a:rPr>
              <a:t>大学习</a:t>
            </a:r>
            <a:endParaRPr lang="en-US" altLang="zh-CN" sz="2800" b="1" dirty="0" smtClean="0">
              <a:solidFill>
                <a:srgbClr val="FFC00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73868" y="4013177"/>
            <a:ext cx="11847909" cy="64689"/>
          </a:xfrm>
          <a:prstGeom prst="rect">
            <a:avLst/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6" name="Picture 6" descr="D:\北科丁晗\上海童书展\宣传册资料\大学习\阶梯数学\阶梯数学套装立体图-4岁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099" y="138151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D:\北科丁晗\上海童书展\宣传册资料\大学习\柯林斯英语入门级\柯林斯英语 入门级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699" y="1534019"/>
            <a:ext cx="1859208" cy="22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北科丁晗\上海童书展\宣传册资料\大学习\美国学生写作技能训练+美国学生阅读技能训练\阅读技能立_副本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993" y="1413570"/>
            <a:ext cx="3397149" cy="220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北科丁晗\上海童书展\宣传册资料\大学习\DK儿童英语基础必备\DK儿童英语基础必备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767" y="4149873"/>
            <a:ext cx="2096822" cy="217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北科丁晗\上海童书展\宣传册资料\大学习\如何阅读能让孩子受益一生\978-7-5714-0803-9_立体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166" y="4184551"/>
            <a:ext cx="2144045" cy="214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北科丁晗\上海童书展\宣传册资料\大学习\英语单词图画书\英语单词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894" y="4184550"/>
            <a:ext cx="1702695" cy="214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35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3171" y="2997746"/>
            <a:ext cx="1224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>
                <a:solidFill>
                  <a:schemeClr val="accent6">
                    <a:lumMod val="7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3</a:t>
            </a:r>
            <a:endParaRPr lang="zh-CN" altLang="en-US" sz="9600" dirty="0">
              <a:solidFill>
                <a:schemeClr val="accent6">
                  <a:lumMod val="7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1603" y="3750697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pc="600" dirty="0" smtClean="0">
                <a:solidFill>
                  <a:schemeClr val="bg1"/>
                </a:solidFill>
                <a:latin typeface="+mn-ea"/>
              </a:rPr>
              <a:t>获奖情况</a:t>
            </a:r>
            <a:endParaRPr lang="zh-CN" altLang="en-US" sz="3600" spc="6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83484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9" y="45418"/>
            <a:ext cx="1800200" cy="6277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37" y="909513"/>
            <a:ext cx="1944781" cy="19447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93392" y="1211276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《</a:t>
            </a:r>
            <a:r>
              <a:rPr lang="zh-CN" altLang="en-US" sz="1200" dirty="0" smtClean="0"/>
              <a:t>双奥奇迹</a:t>
            </a:r>
            <a:r>
              <a:rPr lang="en-US" altLang="zh-CN" sz="1200" dirty="0" smtClean="0"/>
              <a:t>·</a:t>
            </a:r>
            <a:r>
              <a:rPr lang="zh-CN" altLang="en-US" sz="1200" dirty="0" smtClean="0"/>
              <a:t>超级建筑科学绘本</a:t>
            </a:r>
            <a:r>
              <a:rPr lang="en-US" altLang="zh-CN" sz="1200" dirty="0" smtClean="0"/>
              <a:t>》</a:t>
            </a:r>
          </a:p>
          <a:p>
            <a:endParaRPr lang="en-US" altLang="zh-CN" sz="1200" dirty="0" smtClean="0"/>
          </a:p>
          <a:p>
            <a:r>
              <a:rPr lang="zh-CN" altLang="zh-CN" sz="1200" dirty="0" smtClean="0"/>
              <a:t>中宣部</a:t>
            </a:r>
            <a:r>
              <a:rPr lang="en-US" altLang="zh-CN" sz="1200" dirty="0"/>
              <a:t>2022</a:t>
            </a:r>
            <a:r>
              <a:rPr lang="zh-CN" altLang="zh-CN" sz="1200" dirty="0"/>
              <a:t>年主题出版重点出版物</a:t>
            </a:r>
            <a:r>
              <a:rPr lang="zh-CN" altLang="zh-CN" sz="1200" dirty="0" smtClean="0"/>
              <a:t>选题</a:t>
            </a:r>
            <a:endParaRPr lang="en-US" altLang="zh-CN" sz="1200" dirty="0" smtClean="0"/>
          </a:p>
          <a:p>
            <a:endParaRPr lang="zh-CN" altLang="zh-CN" sz="1200" dirty="0"/>
          </a:p>
          <a:p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64" y="3570992"/>
            <a:ext cx="1768128" cy="17681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17229" y="3717826"/>
            <a:ext cx="45365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《</a:t>
            </a:r>
            <a:r>
              <a:rPr lang="zh-CN" altLang="en-US" sz="1200" dirty="0" smtClean="0"/>
              <a:t>向太空进发</a:t>
            </a:r>
            <a:r>
              <a:rPr lang="en-US" altLang="zh-CN" sz="1200" dirty="0" smtClean="0"/>
              <a:t>·</a:t>
            </a:r>
            <a:r>
              <a:rPr lang="zh-CN" altLang="en-US" sz="1200" dirty="0" smtClean="0"/>
              <a:t>中国载人航天</a:t>
            </a:r>
            <a:r>
              <a:rPr lang="zh-CN" altLang="zh-CN" sz="1200" dirty="0"/>
              <a:t>科学绘本系列</a:t>
            </a:r>
            <a:r>
              <a:rPr lang="en-US" altLang="zh-CN" sz="1200" dirty="0" smtClean="0"/>
              <a:t>》</a:t>
            </a:r>
          </a:p>
          <a:p>
            <a:endParaRPr lang="en-US" altLang="zh-CN" sz="1200" dirty="0" smtClean="0"/>
          </a:p>
          <a:p>
            <a:pPr>
              <a:lnSpc>
                <a:spcPct val="150000"/>
              </a:lnSpc>
            </a:pPr>
            <a:r>
              <a:rPr lang="zh-CN" altLang="zh-CN" sz="1200" dirty="0" smtClean="0"/>
              <a:t>中宣部</a:t>
            </a:r>
            <a:r>
              <a:rPr lang="en-US" altLang="zh-CN" sz="1200" dirty="0"/>
              <a:t>2022</a:t>
            </a:r>
            <a:r>
              <a:rPr lang="zh-CN" altLang="zh-CN" sz="1200" dirty="0"/>
              <a:t>年主题出版重点出版物</a:t>
            </a:r>
            <a:r>
              <a:rPr lang="zh-CN" altLang="zh-CN" sz="1200" dirty="0" smtClean="0"/>
              <a:t>选题</a:t>
            </a:r>
            <a:endParaRPr lang="en-US" altLang="zh-CN" sz="1200" dirty="0" smtClean="0"/>
          </a:p>
          <a:p>
            <a:pPr>
              <a:lnSpc>
                <a:spcPct val="150000"/>
              </a:lnSpc>
            </a:pPr>
            <a:r>
              <a:rPr lang="en-US" altLang="zh-CN" sz="1200" dirty="0"/>
              <a:t>2019</a:t>
            </a:r>
            <a:r>
              <a:rPr lang="zh-CN" altLang="zh-CN" sz="1200" dirty="0"/>
              <a:t>·年度影响力绘本</a:t>
            </a:r>
          </a:p>
          <a:p>
            <a:pPr>
              <a:lnSpc>
                <a:spcPct val="150000"/>
              </a:lnSpc>
            </a:pPr>
            <a:r>
              <a:rPr lang="en-US" altLang="zh-CN" sz="1200" dirty="0"/>
              <a:t>2019</a:t>
            </a:r>
            <a:r>
              <a:rPr lang="zh-CN" altLang="zh-CN" sz="1200" dirty="0"/>
              <a:t>年度桂冠童书（主题图书类）</a:t>
            </a:r>
          </a:p>
          <a:p>
            <a:pPr>
              <a:lnSpc>
                <a:spcPct val="150000"/>
              </a:lnSpc>
            </a:pPr>
            <a:r>
              <a:rPr lang="en-US" altLang="zh-CN" sz="1200" dirty="0"/>
              <a:t>2019</a:t>
            </a:r>
            <a:r>
              <a:rPr lang="zh-CN" altLang="zh-CN" sz="1200" dirty="0"/>
              <a:t>年全国优秀科普作品</a:t>
            </a:r>
          </a:p>
          <a:p>
            <a:endParaRPr lang="zh-CN" altLang="zh-CN" sz="1200" dirty="0"/>
          </a:p>
          <a:p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966" y="696130"/>
            <a:ext cx="1892647" cy="18926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05724" y="1211275"/>
            <a:ext cx="4536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《</a:t>
            </a:r>
            <a:r>
              <a:rPr lang="zh-CN" altLang="en-US" sz="1200" dirty="0" smtClean="0"/>
              <a:t>法布尔昆虫记</a:t>
            </a:r>
            <a:r>
              <a:rPr lang="en-US" altLang="zh-CN" sz="1200" dirty="0" smtClean="0"/>
              <a:t>》</a:t>
            </a:r>
          </a:p>
          <a:p>
            <a:endParaRPr lang="en-US" altLang="zh-CN" sz="1200" dirty="0" smtClean="0"/>
          </a:p>
          <a:p>
            <a:r>
              <a:rPr lang="zh-CN" altLang="zh-CN" sz="1200" dirty="0"/>
              <a:t>新闻出版总署</a:t>
            </a:r>
            <a:r>
              <a:rPr lang="en-US" altLang="zh-CN" sz="1200" dirty="0"/>
              <a:t>2006</a:t>
            </a:r>
            <a:r>
              <a:rPr lang="zh-CN" altLang="zh-CN" sz="1200" dirty="0"/>
              <a:t>年向全国青少年推荐百种优秀图书</a:t>
            </a:r>
          </a:p>
          <a:p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686" y="3347954"/>
            <a:ext cx="1991166" cy="19911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24686" y="3531726"/>
            <a:ext cx="453650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《</a:t>
            </a:r>
            <a:r>
              <a:rPr lang="zh-CN" altLang="en-US" sz="1200" dirty="0" smtClean="0"/>
              <a:t>中国的星空</a:t>
            </a:r>
            <a:r>
              <a:rPr lang="en-US" altLang="zh-CN" sz="1200" dirty="0" smtClean="0"/>
              <a:t>》</a:t>
            </a:r>
          </a:p>
          <a:p>
            <a:endParaRPr lang="en-US" altLang="zh-CN" sz="1200" dirty="0" smtClean="0"/>
          </a:p>
          <a:p>
            <a:pPr>
              <a:lnSpc>
                <a:spcPct val="150000"/>
              </a:lnSpc>
            </a:pPr>
            <a:r>
              <a:rPr lang="zh-CN" altLang="zh-CN" sz="1200" dirty="0"/>
              <a:t>第十一届文津奖推荐图书</a:t>
            </a:r>
          </a:p>
          <a:p>
            <a:pPr>
              <a:lnSpc>
                <a:spcPct val="150000"/>
              </a:lnSpc>
            </a:pPr>
            <a:r>
              <a:rPr lang="zh-CN" altLang="zh-CN" sz="1200" dirty="0"/>
              <a:t>第四届中国科普作家协会优秀科普作品奖（图书类）</a:t>
            </a:r>
            <a:r>
              <a:rPr lang="zh-CN" altLang="zh-CN" sz="1200" dirty="0" smtClean="0"/>
              <a:t>金奖</a:t>
            </a:r>
            <a:endParaRPr lang="en-US" altLang="zh-CN" sz="1200" dirty="0" smtClean="0"/>
          </a:p>
          <a:p>
            <a:pPr>
              <a:lnSpc>
                <a:spcPct val="150000"/>
              </a:lnSpc>
            </a:pPr>
            <a:r>
              <a:rPr lang="zh-CN" altLang="zh-CN" sz="1200" dirty="0" smtClean="0"/>
              <a:t>首届</a:t>
            </a:r>
            <a:r>
              <a:rPr lang="zh-CN" altLang="zh-CN" sz="1200" dirty="0"/>
              <a:t>向全国推荐中华优秀传统文化普及图书</a:t>
            </a:r>
          </a:p>
          <a:p>
            <a:endParaRPr lang="zh-CN" altLang="zh-CN" sz="1200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78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9" y="45418"/>
            <a:ext cx="1800200" cy="62779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87" y="1027287"/>
            <a:ext cx="1512168" cy="21137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5179" y="1193825"/>
            <a:ext cx="273630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《100</a:t>
            </a:r>
            <a:r>
              <a:rPr lang="zh-CN" altLang="en-US" sz="1200" dirty="0" smtClean="0"/>
              <a:t>层的房子</a:t>
            </a:r>
            <a:r>
              <a:rPr lang="en-US" altLang="zh-CN" sz="1200" dirty="0" smtClean="0"/>
              <a:t>》</a:t>
            </a:r>
          </a:p>
          <a:p>
            <a:endParaRPr lang="en-US" altLang="zh-CN" sz="1200" dirty="0" smtClean="0"/>
          </a:p>
          <a:p>
            <a:pPr>
              <a:lnSpc>
                <a:spcPct val="150000"/>
              </a:lnSpc>
            </a:pPr>
            <a:r>
              <a:rPr lang="zh-CN" altLang="zh-CN" sz="1200" dirty="0"/>
              <a:t>第七届文津图书奖推荐图书</a:t>
            </a:r>
          </a:p>
          <a:p>
            <a:pPr>
              <a:lnSpc>
                <a:spcPct val="150000"/>
              </a:lnSpc>
            </a:pPr>
            <a:r>
              <a:rPr lang="en-US" altLang="zh-CN" sz="1200" dirty="0"/>
              <a:t>2010</a:t>
            </a:r>
            <a:r>
              <a:rPr lang="zh-CN" altLang="zh-CN" sz="1200" dirty="0"/>
              <a:t>年度引进版社科类优秀图书奖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/>
              <a:t>2011</a:t>
            </a:r>
            <a:r>
              <a:rPr lang="zh-CN" altLang="zh-CN" sz="1200" dirty="0"/>
              <a:t>年度全行业优秀畅销</a:t>
            </a:r>
            <a:r>
              <a:rPr lang="zh-CN" altLang="zh-CN" sz="1200" dirty="0" smtClean="0"/>
              <a:t>品种</a:t>
            </a:r>
            <a:endParaRPr lang="zh-CN" altLang="zh-CN" sz="1200" dirty="0"/>
          </a:p>
          <a:p>
            <a:pPr>
              <a:lnSpc>
                <a:spcPct val="150000"/>
              </a:lnSpc>
            </a:pP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72" y="3789834"/>
            <a:ext cx="1632475" cy="20882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39739" y="4221881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《</a:t>
            </a:r>
            <a:r>
              <a:rPr lang="zh-CN" altLang="en-US" sz="1200" dirty="0" smtClean="0"/>
              <a:t>世界音乐大师系列</a:t>
            </a:r>
            <a:r>
              <a:rPr lang="en-US" altLang="zh-CN" sz="1200" dirty="0" smtClean="0"/>
              <a:t>》</a:t>
            </a:r>
          </a:p>
          <a:p>
            <a:endParaRPr lang="en-US" altLang="zh-CN" sz="1200" dirty="0" smtClean="0"/>
          </a:p>
          <a:p>
            <a:r>
              <a:rPr lang="en-US" altLang="zh-CN" sz="1200" dirty="0"/>
              <a:t>2013</a:t>
            </a:r>
            <a:r>
              <a:rPr lang="zh-CN" altLang="zh-CN" sz="1200" dirty="0"/>
              <a:t>年国家新闻出版广电总局向全国青少年推荐百种优秀图书</a:t>
            </a:r>
          </a:p>
          <a:p>
            <a:pPr>
              <a:lnSpc>
                <a:spcPct val="150000"/>
              </a:lnSpc>
            </a:pP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018" y="3654838"/>
            <a:ext cx="2316160" cy="23161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77907" y="4149874"/>
            <a:ext cx="32172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《</a:t>
            </a:r>
            <a:r>
              <a:rPr lang="zh-CN" altLang="en-US" sz="1200" dirty="0" smtClean="0"/>
              <a:t>超级工程科学绘本</a:t>
            </a:r>
            <a:r>
              <a:rPr lang="en-US" altLang="zh-CN" sz="1200" dirty="0" smtClean="0"/>
              <a:t>》</a:t>
            </a:r>
          </a:p>
          <a:p>
            <a:endParaRPr lang="en-US" altLang="zh-CN" sz="1200" dirty="0" smtClean="0"/>
          </a:p>
          <a:p>
            <a:r>
              <a:rPr lang="zh-CN" altLang="zh-CN" sz="1200" dirty="0"/>
              <a:t>第六届中国科普作家协会优秀科普作品奖银奖（科普图书类）</a:t>
            </a:r>
          </a:p>
          <a:p>
            <a:pPr>
              <a:lnSpc>
                <a:spcPct val="150000"/>
              </a:lnSpc>
            </a:pP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965" y="942743"/>
            <a:ext cx="1964725" cy="19647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57827" y="1193825"/>
            <a:ext cx="410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《</a:t>
            </a:r>
            <a:r>
              <a:rPr lang="zh-CN" altLang="en-US" sz="1200" dirty="0" smtClean="0"/>
              <a:t>高铁出发了</a:t>
            </a:r>
            <a:r>
              <a:rPr lang="en-US" altLang="zh-CN" sz="1200" dirty="0" smtClean="0"/>
              <a:t>》</a:t>
            </a:r>
          </a:p>
          <a:p>
            <a:endParaRPr lang="en-US" altLang="zh-CN" sz="1200" dirty="0" smtClean="0"/>
          </a:p>
          <a:p>
            <a:pPr>
              <a:lnSpc>
                <a:spcPct val="150000"/>
              </a:lnSpc>
            </a:pPr>
            <a:r>
              <a:rPr lang="zh-CN" altLang="zh-CN" sz="1200" dirty="0"/>
              <a:t>国家新闻出版署</a:t>
            </a:r>
            <a:r>
              <a:rPr lang="en-US" altLang="zh-CN" sz="1200" dirty="0"/>
              <a:t>2018</a:t>
            </a:r>
            <a:r>
              <a:rPr lang="zh-CN" altLang="zh-CN" sz="1200" dirty="0"/>
              <a:t>年向全国青少年推荐百种优秀出版物</a:t>
            </a:r>
          </a:p>
          <a:p>
            <a:pPr>
              <a:lnSpc>
                <a:spcPct val="150000"/>
              </a:lnSpc>
            </a:pPr>
            <a:r>
              <a:rPr lang="en-US" altLang="zh-CN" sz="1200" dirty="0"/>
              <a:t>2018</a:t>
            </a:r>
            <a:r>
              <a:rPr lang="zh-CN" altLang="zh-CN" sz="1200" dirty="0"/>
              <a:t>年度桂冠童书·主题图书类</a:t>
            </a:r>
          </a:p>
          <a:p>
            <a:pPr>
              <a:lnSpc>
                <a:spcPct val="150000"/>
              </a:lnSpc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060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9" y="45418"/>
            <a:ext cx="1800200" cy="62779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79" y="1197546"/>
            <a:ext cx="1845618" cy="18456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3251" y="1341562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90887" y="1413570"/>
            <a:ext cx="42030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《</a:t>
            </a:r>
            <a:r>
              <a:rPr lang="zh-CN" altLang="en-US" sz="1200" dirty="0" smtClean="0"/>
              <a:t>张思莱儿童健康绘本</a:t>
            </a:r>
            <a:r>
              <a:rPr lang="en-US" altLang="zh-CN" sz="1200" dirty="0" smtClean="0"/>
              <a:t>》</a:t>
            </a:r>
          </a:p>
          <a:p>
            <a:endParaRPr lang="en-US" altLang="zh-CN" sz="1200" dirty="0" smtClean="0"/>
          </a:p>
          <a:p>
            <a:pPr>
              <a:lnSpc>
                <a:spcPct val="150000"/>
              </a:lnSpc>
            </a:pPr>
            <a:r>
              <a:rPr lang="en-US" altLang="zh-CN" sz="1200" dirty="0" smtClean="0"/>
              <a:t>2018</a:t>
            </a:r>
            <a:r>
              <a:rPr lang="zh-CN" altLang="zh-CN" sz="1200" dirty="0"/>
              <a:t>年度妈妈信赖的养育图书</a:t>
            </a:r>
            <a:r>
              <a:rPr lang="zh-CN" altLang="zh-CN" sz="1200" dirty="0" smtClean="0"/>
              <a:t>作者奖</a:t>
            </a:r>
            <a:endParaRPr lang="zh-CN" altLang="zh-CN" sz="1200" dirty="0"/>
          </a:p>
          <a:p>
            <a:pPr>
              <a:lnSpc>
                <a:spcPct val="150000"/>
              </a:lnSpc>
            </a:pPr>
            <a:r>
              <a:rPr lang="zh-CN" altLang="zh-CN" sz="1200" dirty="0"/>
              <a:t>第三十一届北方十省市（区）优秀科技图书一等奖</a:t>
            </a:r>
          </a:p>
          <a:p>
            <a:r>
              <a:rPr lang="en-US" altLang="zh-CN" sz="1200" dirty="0"/>
              <a:t> </a:t>
            </a:r>
            <a:endParaRPr lang="zh-CN" altLang="zh-CN" sz="1200" dirty="0"/>
          </a:p>
          <a:p>
            <a:pPr>
              <a:lnSpc>
                <a:spcPct val="150000"/>
              </a:lnSpc>
            </a:pP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4" y="3645818"/>
            <a:ext cx="2150368" cy="21503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1580" y="3862458"/>
            <a:ext cx="42030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《</a:t>
            </a:r>
            <a:r>
              <a:rPr lang="zh-CN" altLang="en-US" sz="1200" dirty="0" smtClean="0"/>
              <a:t>中国高铁科学绘本</a:t>
            </a:r>
            <a:r>
              <a:rPr lang="en-US" altLang="zh-CN" sz="1200" dirty="0" smtClean="0"/>
              <a:t>》</a:t>
            </a:r>
          </a:p>
          <a:p>
            <a:endParaRPr lang="en-US" altLang="zh-CN" sz="1200" dirty="0" smtClean="0"/>
          </a:p>
          <a:p>
            <a:pPr>
              <a:lnSpc>
                <a:spcPct val="150000"/>
              </a:lnSpc>
            </a:pPr>
            <a:r>
              <a:rPr lang="en-US" altLang="zh-CN" sz="1200" dirty="0"/>
              <a:t>2018</a:t>
            </a:r>
            <a:r>
              <a:rPr lang="zh-CN" altLang="zh-CN" sz="1200" dirty="0"/>
              <a:t>年度桂冠童书·主题图书</a:t>
            </a:r>
            <a:r>
              <a:rPr lang="zh-CN" altLang="zh-CN" sz="1200" dirty="0" smtClean="0"/>
              <a:t>类</a:t>
            </a:r>
            <a:endParaRPr lang="en-US" altLang="zh-CN" sz="1200" dirty="0" smtClean="0"/>
          </a:p>
          <a:p>
            <a:pPr>
              <a:lnSpc>
                <a:spcPct val="150000"/>
              </a:lnSpc>
            </a:pPr>
            <a:r>
              <a:rPr lang="zh-CN" altLang="zh-CN" sz="1200" dirty="0" smtClean="0"/>
              <a:t>国家</a:t>
            </a:r>
            <a:r>
              <a:rPr lang="zh-CN" altLang="zh-CN" sz="1200" dirty="0"/>
              <a:t>新闻出版署</a:t>
            </a:r>
            <a:r>
              <a:rPr lang="en-US" altLang="zh-CN" sz="1200" dirty="0"/>
              <a:t>2018</a:t>
            </a:r>
            <a:r>
              <a:rPr lang="zh-CN" altLang="zh-CN" sz="1200" dirty="0"/>
              <a:t>年向全国青少年推荐百种优秀出版物</a:t>
            </a:r>
          </a:p>
          <a:p>
            <a:r>
              <a:rPr lang="en-US" altLang="zh-CN" sz="1200" dirty="0"/>
              <a:t> </a:t>
            </a:r>
            <a:endParaRPr lang="zh-CN" altLang="zh-CN" sz="1200" dirty="0"/>
          </a:p>
          <a:p>
            <a:r>
              <a:rPr lang="en-US" altLang="zh-CN" sz="1200" dirty="0"/>
              <a:t> </a:t>
            </a:r>
            <a:endParaRPr lang="zh-CN" altLang="zh-CN" sz="1200" dirty="0"/>
          </a:p>
          <a:p>
            <a:pPr>
              <a:lnSpc>
                <a:spcPct val="150000"/>
              </a:lnSpc>
            </a:pP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325" y="1117677"/>
            <a:ext cx="2346112" cy="23461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811098" y="1554113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《</a:t>
            </a:r>
            <a:r>
              <a:rPr lang="zh-CN" altLang="en-US" sz="1200" dirty="0" smtClean="0"/>
              <a:t>写给小学生看的相对论</a:t>
            </a:r>
            <a:r>
              <a:rPr lang="en-US" altLang="zh-CN" sz="1200" dirty="0" smtClean="0"/>
              <a:t>》</a:t>
            </a:r>
          </a:p>
          <a:p>
            <a:endParaRPr lang="en-US" altLang="zh-CN" sz="1200" dirty="0" smtClean="0"/>
          </a:p>
          <a:p>
            <a:r>
              <a:rPr lang="en-US" altLang="zh-CN" sz="1200" dirty="0"/>
              <a:t>2014</a:t>
            </a:r>
            <a:r>
              <a:rPr lang="zh-CN" altLang="zh-CN" sz="1200" dirty="0"/>
              <a:t>年全国优秀科普作品</a:t>
            </a:r>
          </a:p>
          <a:p>
            <a:pPr>
              <a:lnSpc>
                <a:spcPct val="150000"/>
              </a:lnSpc>
            </a:pPr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05" y="3645818"/>
            <a:ext cx="2092493" cy="209249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875086" y="3889877"/>
            <a:ext cx="4203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《</a:t>
            </a:r>
            <a:r>
              <a:rPr lang="zh-CN" altLang="en-US" sz="1200" dirty="0" smtClean="0"/>
              <a:t>艺术家的大创造</a:t>
            </a:r>
            <a:r>
              <a:rPr lang="en-US" altLang="zh-CN" sz="1200" dirty="0" smtClean="0"/>
              <a:t>》</a:t>
            </a:r>
          </a:p>
          <a:p>
            <a:endParaRPr lang="en-US" altLang="zh-CN" sz="1200" dirty="0" smtClean="0"/>
          </a:p>
          <a:p>
            <a:pPr>
              <a:lnSpc>
                <a:spcPct val="150000"/>
              </a:lnSpc>
            </a:pPr>
            <a:r>
              <a:rPr lang="en-US" altLang="zh-CN" sz="1200" dirty="0"/>
              <a:t>2021</a:t>
            </a:r>
            <a:r>
              <a:rPr lang="zh-CN" altLang="zh-CN" sz="1200" dirty="0"/>
              <a:t>年优秀科普图书推荐书目</a:t>
            </a:r>
          </a:p>
          <a:p>
            <a:pPr>
              <a:lnSpc>
                <a:spcPct val="150000"/>
              </a:lnSpc>
            </a:pPr>
            <a:r>
              <a:rPr lang="en-US" altLang="zh-CN" sz="1200" dirty="0"/>
              <a:t>2021</a:t>
            </a:r>
            <a:r>
              <a:rPr lang="zh-CN" altLang="zh-CN" sz="1200" dirty="0"/>
              <a:t>“精品阅读年度好书”</a:t>
            </a:r>
            <a:r>
              <a:rPr lang="zh-CN" altLang="zh-CN" sz="1200" dirty="0" smtClean="0"/>
              <a:t>奖</a:t>
            </a:r>
            <a:endParaRPr lang="zh-CN" altLang="zh-CN" sz="1200" dirty="0"/>
          </a:p>
          <a:p>
            <a:pPr>
              <a:lnSpc>
                <a:spcPct val="150000"/>
              </a:lnSpc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129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3171" y="2997746"/>
            <a:ext cx="1224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>
                <a:solidFill>
                  <a:schemeClr val="accent6">
                    <a:lumMod val="7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4</a:t>
            </a:r>
            <a:endParaRPr lang="zh-CN" altLang="en-US" sz="9600" dirty="0">
              <a:solidFill>
                <a:schemeClr val="accent6">
                  <a:lumMod val="7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1603" y="3750697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pc="600" dirty="0" smtClean="0">
                <a:solidFill>
                  <a:schemeClr val="bg1"/>
                </a:solidFill>
                <a:latin typeface="+mn-ea"/>
              </a:rPr>
              <a:t>合作方式</a:t>
            </a:r>
            <a:endParaRPr lang="zh-CN" altLang="en-US" sz="3600" spc="6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12684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9" y="45418"/>
            <a:ext cx="1800200" cy="6277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62465" y="459962"/>
            <a:ext cx="9348670" cy="616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b="1" dirty="0">
                <a:solidFill>
                  <a:srgbClr val="FFC000"/>
                </a:solidFill>
              </a:rPr>
              <a:t>100</a:t>
            </a:r>
            <a:r>
              <a:rPr lang="zh-CN" altLang="en-US" sz="2000" b="1" dirty="0">
                <a:solidFill>
                  <a:srgbClr val="FFC000"/>
                </a:solidFill>
              </a:rPr>
              <a:t>层童书馆</a:t>
            </a:r>
            <a:r>
              <a:rPr lang="en-US" altLang="zh-CN" sz="2000" b="1" dirty="0">
                <a:solidFill>
                  <a:srgbClr val="FFC000"/>
                </a:solidFill>
              </a:rPr>
              <a:t>×</a:t>
            </a:r>
            <a:r>
              <a:rPr lang="zh-CN" altLang="en-US" sz="2000" b="1" dirty="0">
                <a:solidFill>
                  <a:srgbClr val="FFC000"/>
                </a:solidFill>
              </a:rPr>
              <a:t>室内亲子游乐园“奈尔宝”</a:t>
            </a:r>
          </a:p>
        </p:txBody>
      </p:sp>
      <p:pic>
        <p:nvPicPr>
          <p:cNvPr id="1026" name="Picture 2" descr="E:\BaiduNetdiskDownload\奈尔宝照片\北科\北科\1\WechatIMG4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88" y="1194581"/>
            <a:ext cx="3239077" cy="215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BaiduNetdiskDownload\奈尔宝照片\北科\北科\1\WechatIMG50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379" y="1194581"/>
            <a:ext cx="3240360" cy="215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BaiduNetdiskDownload\奈尔宝照片\北科\北科\1\WechatIMG133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779" y="1168239"/>
            <a:ext cx="3240360" cy="215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BaiduNetdiskDownload\奈尔宝照片\北科\北科\1\WechatIMG118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63" y="3428777"/>
            <a:ext cx="3923929" cy="261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BaiduNetdiskDownload\奈尔宝照片\北科\北科\1\WechatIMG111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451" y="3430094"/>
            <a:ext cx="3816424" cy="253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275" y="459962"/>
            <a:ext cx="850525" cy="850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93931" y="3573810"/>
            <a:ext cx="26642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 smtClean="0"/>
              <a:t>100</a:t>
            </a:r>
            <a:r>
              <a:rPr lang="zh-CN" altLang="en-US" sz="1600" dirty="0" smtClean="0"/>
              <a:t>层童书馆</a:t>
            </a:r>
            <a:r>
              <a:rPr lang="en-US" altLang="zh-CN" sz="1600" dirty="0" smtClean="0"/>
              <a:t>2022</a:t>
            </a:r>
            <a:r>
              <a:rPr lang="zh-CN" altLang="en-US" sz="1600" dirty="0" smtClean="0"/>
              <a:t>年</a:t>
            </a:r>
            <a:r>
              <a:rPr lang="en-US" altLang="zh-CN" sz="1600" dirty="0" smtClean="0"/>
              <a:t>3</a:t>
            </a:r>
            <a:r>
              <a:rPr lang="zh-CN" altLang="en-US" sz="1600" dirty="0" smtClean="0"/>
              <a:t>月正式入驻奈尔宝北京爱琴海店，在场馆内有品牌专区</a:t>
            </a:r>
            <a:r>
              <a:rPr lang="en-US" altLang="zh-CN" sz="1600" dirty="0" smtClean="0"/>
              <a:t>+</a:t>
            </a:r>
            <a:r>
              <a:rPr lang="zh-CN" altLang="en-US" sz="1600" dirty="0" smtClean="0"/>
              <a:t>主题书架的陈列，并共同为小朋友带来特色手工活动</a:t>
            </a:r>
            <a:r>
              <a:rPr lang="zh-CN" altLang="en-US" sz="1600" dirty="0"/>
              <a:t>、</a:t>
            </a:r>
            <a:r>
              <a:rPr lang="zh-CN" altLang="en-US" sz="1600" dirty="0" smtClean="0"/>
              <a:t>绘本</a:t>
            </a:r>
            <a:r>
              <a:rPr lang="en-US" altLang="zh-CN" sz="1600" dirty="0" err="1" smtClean="0"/>
              <a:t>talkshow</a:t>
            </a:r>
            <a:r>
              <a:rPr lang="zh-CN" altLang="en-US" sz="1600" dirty="0" smtClean="0"/>
              <a:t>、以旧换新市集等一系列有趣涨知识的活动。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23166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089475" y="2445227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01        </a:t>
            </a:r>
            <a:r>
              <a:rPr lang="zh-CN" altLang="en-US" dirty="0" smtClean="0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关于我们</a:t>
            </a:r>
            <a:endParaRPr lang="zh-CN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99818" y="3185443"/>
            <a:ext cx="371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C000"/>
                </a:solidFill>
                <a:latin typeface="Impact" panose="020B0806030902050204" pitchFamily="34" charset="0"/>
              </a:rPr>
              <a:t>02       </a:t>
            </a:r>
            <a:r>
              <a:rPr lang="zh-CN" altLang="en-US" dirty="0" smtClean="0">
                <a:solidFill>
                  <a:srgbClr val="FFC000"/>
                </a:solidFill>
                <a:latin typeface="Impact" panose="020B0806030902050204" pitchFamily="34" charset="0"/>
              </a:rPr>
              <a:t>产品线及代表产品</a:t>
            </a:r>
            <a:endParaRPr lang="zh-CN" altLang="en-US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35081" y="4019180"/>
            <a:ext cx="3410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03       </a:t>
            </a:r>
            <a:r>
              <a:rPr lang="zh-CN" altLang="en-US" dirty="0" smtClean="0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获奖情况</a:t>
            </a:r>
            <a:endParaRPr lang="zh-CN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4657427" y="2493690"/>
            <a:ext cx="0" cy="2645097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23871" y="3077722"/>
            <a:ext cx="358181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方正胖娃_GBK" panose="03000509000000000000" pitchFamily="65" charset="-122"/>
              </a:rPr>
              <a:t>CONTENTS</a:t>
            </a:r>
          </a:p>
          <a:p>
            <a:r>
              <a:rPr lang="zh-CN" alt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目        录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39" y="427243"/>
            <a:ext cx="1944216" cy="6780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5081" y="4725938"/>
            <a:ext cx="371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C000"/>
                </a:solidFill>
                <a:latin typeface="Impact" panose="020B0806030902050204" pitchFamily="34" charset="0"/>
              </a:rPr>
              <a:t>04        </a:t>
            </a:r>
            <a:r>
              <a:rPr lang="zh-CN" altLang="en-US" dirty="0" smtClean="0">
                <a:solidFill>
                  <a:srgbClr val="FFC000"/>
                </a:solidFill>
                <a:latin typeface="Impact" panose="020B0806030902050204" pitchFamily="34" charset="0"/>
              </a:rPr>
              <a:t>合作方式</a:t>
            </a:r>
            <a:endParaRPr lang="zh-CN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746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849116" y="765498"/>
            <a:ext cx="1728192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433291" y="2958022"/>
            <a:ext cx="6192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>
                <a:solidFill>
                  <a:schemeClr val="accent6">
                    <a:lumMod val="75000"/>
                  </a:schemeClr>
                </a:solidFill>
                <a:latin typeface="方正胖娃_GBK" panose="03000509000000000000" pitchFamily="65" charset="-122"/>
                <a:ea typeface="方正胖娃_GBK" panose="03000509000000000000" pitchFamily="65" charset="-122"/>
              </a:rPr>
              <a:t>THANK  YOU !</a:t>
            </a:r>
            <a:endParaRPr lang="zh-CN" altLang="en-US" sz="6000" dirty="0">
              <a:solidFill>
                <a:schemeClr val="accent6">
                  <a:lumMod val="75000"/>
                </a:schemeClr>
              </a:solidFill>
              <a:latin typeface="方正胖娃_GBK" panose="03000509000000000000" pitchFamily="65" charset="-122"/>
              <a:ea typeface="方正胖娃_GBK" panose="03000509000000000000" pitchFamily="65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787" y="488506"/>
            <a:ext cx="3168352" cy="57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8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85019" y="2745718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634091" y="2349675"/>
            <a:ext cx="332420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169595" y="3647678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pc="600" dirty="0" smtClean="0">
                <a:solidFill>
                  <a:schemeClr val="bg1"/>
                </a:solidFill>
                <a:latin typeface="+mn-ea"/>
              </a:rPr>
              <a:t>关于</a:t>
            </a:r>
            <a:r>
              <a:rPr lang="zh-CN" altLang="en-US" sz="3600" spc="600" dirty="0">
                <a:solidFill>
                  <a:schemeClr val="bg1"/>
                </a:solidFill>
                <a:latin typeface="+mn-ea"/>
              </a:rPr>
              <a:t>我们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1" y="405458"/>
            <a:ext cx="1944216" cy="67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2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9" y="45418"/>
            <a:ext cx="1800200" cy="6277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4168" y="1773610"/>
            <a:ext cx="93486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         </a:t>
            </a: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「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100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层童书馆」是北京科学技术出版社旗下童书子品牌，带着让孩子“看见更远的世界”的热忱，于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2020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年正式成立</a:t>
            </a: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。</a:t>
            </a:r>
            <a:endParaRPr lang="en-US" altLang="zh-CN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            趣味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科普、习惯养成、逻辑推理、均衡益智、高雅艺术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······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这里藏着无穷可能性等着孩子来开发！我们致力于让每一层童书都能给孩子带来不同的惊喜、丰富的体验和别样的感受，每攀爬一层都像一场奇趣冒险，每次冒险都会收获新的发现</a:t>
            </a: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。</a:t>
            </a:r>
            <a:endParaRPr lang="en-US" altLang="zh-CN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           我们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希望孩子在「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100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层童书馆」的探索过程中层层突破自己的眼界、知识和想象力的边界，脚踏实地向上攀登，站到不一样的高度看到不一样的世界。 </a:t>
            </a:r>
            <a:endParaRPr lang="en-US" altLang="zh-CN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          「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100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层童书馆」期待陪伴孩子从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0~100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的成长历程！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  <a:p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93531" y="981522"/>
            <a:ext cx="2753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C000"/>
                </a:solidFill>
              </a:rPr>
              <a:t>品牌简介</a:t>
            </a:r>
            <a:endParaRPr lang="zh-CN" altLang="en-US" sz="2800" b="1" dirty="0">
              <a:solidFill>
                <a:srgbClr val="FFC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459" y="817869"/>
            <a:ext cx="850526" cy="85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2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9" y="45418"/>
            <a:ext cx="1800200" cy="6277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05499" y="2183682"/>
            <a:ext cx="60486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logo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是通过展开的的书本为支点，孩童快乐的荡着秋千欢快的场景来表现「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100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层童书馆」传达的品牌理念：让孩子看见更远的世界。希望我们出版的图书如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logo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展现的那样，带领孩子飞得更高，看得更远，在一次一次冒险和探索过程中</a:t>
            </a:r>
            <a:r>
              <a:rPr lang="zh-CN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突破自己的眼界、知识和想象力的边界，站到不一样的高度看到不一样的世界。</a:t>
            </a:r>
          </a:p>
          <a:p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93531" y="981522"/>
            <a:ext cx="2753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C000"/>
                </a:solidFill>
              </a:rPr>
              <a:t>Logo</a:t>
            </a:r>
            <a:r>
              <a:rPr lang="zh-CN" altLang="en-US" sz="2800" b="1" dirty="0" smtClean="0">
                <a:solidFill>
                  <a:srgbClr val="FFC000"/>
                </a:solidFill>
              </a:rPr>
              <a:t>释义</a:t>
            </a:r>
            <a:endParaRPr lang="zh-CN" altLang="en-US" sz="2800" b="1" dirty="0">
              <a:solidFill>
                <a:srgbClr val="FFC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459" y="817869"/>
            <a:ext cx="850526" cy="8505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7" y="2616196"/>
            <a:ext cx="4604324" cy="160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9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9" y="45418"/>
            <a:ext cx="1800200" cy="6277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1162" y="1917626"/>
            <a:ext cx="97210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800" dirty="0" smtClean="0"/>
              <a:t>为</a:t>
            </a:r>
            <a:r>
              <a:rPr lang="zh-CN" altLang="zh-CN" sz="1800" dirty="0"/>
              <a:t>中国孩子和家庭提供能带来突破自我边界的童书及内容</a:t>
            </a:r>
            <a:r>
              <a:rPr lang="zh-CN" altLang="zh-CN" sz="1800" dirty="0" smtClean="0"/>
              <a:t>服务</a:t>
            </a:r>
            <a:endParaRPr lang="zh-CN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273" y="932901"/>
            <a:ext cx="850525" cy="850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6239" y="1053530"/>
            <a:ext cx="8064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 dirty="0">
                <a:solidFill>
                  <a:srgbClr val="FFC000"/>
                </a:solidFill>
              </a:rPr>
              <a:t>使命和追求</a:t>
            </a:r>
            <a:endParaRPr lang="zh-CN" altLang="en-US" sz="2800" b="1" dirty="0">
              <a:solidFill>
                <a:srgbClr val="FFC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714" y="2709714"/>
            <a:ext cx="850525" cy="8505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29235" y="2853730"/>
            <a:ext cx="8064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 dirty="0">
                <a:solidFill>
                  <a:srgbClr val="FFC000"/>
                </a:solidFill>
              </a:rPr>
              <a:t>内容价值取向</a:t>
            </a:r>
            <a:endParaRPr lang="zh-CN" altLang="en-US" sz="2800" b="1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1162" y="3704255"/>
            <a:ext cx="101171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800" dirty="0" smtClean="0"/>
              <a:t>引领</a:t>
            </a:r>
            <a:r>
              <a:rPr lang="zh-CN" altLang="zh-CN" sz="1800" dirty="0"/>
              <a:t>、奇思、专业、实用</a:t>
            </a:r>
            <a:endParaRPr lang="zh-CN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10" y="4509914"/>
            <a:ext cx="850525" cy="8505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07894" y="4653930"/>
            <a:ext cx="8064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C000"/>
                </a:solidFill>
              </a:rPr>
              <a:t>发展愿景</a:t>
            </a:r>
            <a:endParaRPr lang="zh-CN" altLang="en-US" sz="2800" b="1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1162" y="5302002"/>
            <a:ext cx="102695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800" dirty="0"/>
              <a:t>打造中国领先童书品牌</a:t>
            </a:r>
            <a:endParaRPr lang="zh-CN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33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3171" y="2997746"/>
            <a:ext cx="1224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 smtClean="0">
                <a:solidFill>
                  <a:schemeClr val="accent6">
                    <a:lumMod val="7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2</a:t>
            </a:r>
            <a:endParaRPr lang="zh-CN" altLang="en-US" sz="9600" dirty="0">
              <a:solidFill>
                <a:schemeClr val="accent6">
                  <a:lumMod val="7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3491" y="3645818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pc="600" dirty="0" smtClean="0">
                <a:solidFill>
                  <a:schemeClr val="bg1"/>
                </a:solidFill>
                <a:latin typeface="+mn-ea"/>
              </a:rPr>
              <a:t>产品线及代表产品</a:t>
            </a:r>
            <a:endParaRPr lang="zh-CN" altLang="en-US" sz="3600" spc="6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65332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9" y="45418"/>
            <a:ext cx="1800200" cy="6277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17067" y="1413570"/>
            <a:ext cx="9348670" cy="50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         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336947" y="1619490"/>
            <a:ext cx="11756366" cy="45719"/>
          </a:xfrm>
          <a:prstGeom prst="rect">
            <a:avLst/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6" name="Picture 6" descr="E:\Users\hyi\Documents\Tencent Files\841467323\FileRecv\上海书展宣传册\100层的房子\100层封面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311" y="2722200"/>
            <a:ext cx="2008300" cy="279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E:\Users\hyi\Documents\Tencent Files\841467323\FileRecv\上海书展宣传册\100层的房子\天空100层的房子封面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775" y="2722200"/>
            <a:ext cx="2062845" cy="286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Users\hyi\Documents\Tencent Files\841467323\FileRecv\上海书展宣传册\100层的房子\地下100层封面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91" y="2722200"/>
            <a:ext cx="2008300" cy="279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E:\Users\hyi\Documents\Tencent Files\841467323\FileRecv\上海书展宣传册\100层的房子\海底100层封面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859" y="2748848"/>
            <a:ext cx="1941022" cy="269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C:\Users\hyi\Downloads\978-7-5714-1542-6_森林100层的房子\978-7-5714-1542-6_森林100层的房子\978-7-5714-1542-6_fm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643" y="2767552"/>
            <a:ext cx="1904575" cy="267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Users\hyi\Downloads\978-7-5714-1659-1_100层的房子（全5册） (1)\978-7-5714-1659-1_100层的房子（全5册）\978-7-5714-1659-1_fmlt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840" y="2279389"/>
            <a:ext cx="3400810" cy="340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4046" y="3485435"/>
            <a:ext cx="2251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《</a:t>
            </a:r>
            <a:r>
              <a:rPr lang="en-US" altLang="zh-CN" sz="1800" dirty="0" smtClean="0"/>
              <a:t>100</a:t>
            </a:r>
            <a:r>
              <a:rPr lang="zh-CN" altLang="en-US" sz="1800" dirty="0" smtClean="0"/>
              <a:t>层的房子</a:t>
            </a:r>
            <a:r>
              <a:rPr lang="en-US" altLang="zh-CN" sz="1800" dirty="0" smtClean="0"/>
              <a:t>》</a:t>
            </a:r>
            <a:endParaRPr lang="zh-CN" altLang="en-US" dirty="0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90" y="534789"/>
            <a:ext cx="850525" cy="85052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449515" y="673210"/>
            <a:ext cx="4185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C000"/>
                </a:solidFill>
              </a:rPr>
              <a:t>镇馆之宝</a:t>
            </a:r>
          </a:p>
        </p:txBody>
      </p:sp>
    </p:spTree>
    <p:extLst>
      <p:ext uri="{BB962C8B-B14F-4D97-AF65-F5344CB8AC3E}">
        <p14:creationId xmlns:p14="http://schemas.microsoft.com/office/powerpoint/2010/main" val="339953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9" y="45418"/>
            <a:ext cx="1800200" cy="6277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17067" y="1413570"/>
            <a:ext cx="9348670" cy="50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         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90" y="534789"/>
            <a:ext cx="850525" cy="850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49515" y="673210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C000"/>
                </a:solidFill>
              </a:rPr>
              <a:t>大</a:t>
            </a:r>
            <a:r>
              <a:rPr lang="zh-CN" altLang="en-US" sz="2800" b="1" dirty="0" smtClean="0">
                <a:solidFill>
                  <a:srgbClr val="FFC000"/>
                </a:solidFill>
              </a:rPr>
              <a:t>想象 </a:t>
            </a:r>
            <a:endParaRPr lang="zh-CN" altLang="en-US" sz="2800" b="1" dirty="0">
              <a:solidFill>
                <a:srgbClr val="FFC00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62054" y="3528091"/>
            <a:ext cx="11756366" cy="45719"/>
          </a:xfrm>
          <a:prstGeom prst="rect">
            <a:avLst/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9" name="Picture 3" descr="D:\北科丁晗\上海童书展\宣传册资料\大想象\肚子里有个火车站\德园精选科学图画书(封面)_页面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975" y="1338826"/>
            <a:ext cx="1397665" cy="179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:\北科丁晗\上海童书展\宣传册资料\大想象\牙齿大街的新鲜事\德园精选科学图画书(封面)_页面_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640" y="1272327"/>
            <a:ext cx="1449391" cy="186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D:\北科丁晗\上海童书展\宣传册资料\大想象\皮肤国的大麻烦\皮肤国的大麻烦封面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381" y="1284828"/>
            <a:ext cx="1442341" cy="186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D:\北科丁晗\上海童书展\宣传册资料\大想象\大脑里的快递站\大脑里的快递站-封面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276" y="1287398"/>
            <a:ext cx="1472667" cy="186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88" y="1521193"/>
            <a:ext cx="1836593" cy="183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E:\Users\hyi\Downloads\978-7-5714-0379-9_建筑师的大创造 (1)\978-7-5714-0379-9_建筑师的大创造\978-7-5714-0379-9_fmlt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827" y="1446191"/>
            <a:ext cx="1593522" cy="198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Users\hyi\Downloads\978-7-5714-1450-4_(新版）吃书的狐狸\978-7-5714-1450-4_(新版）吃书的狐狸\978-7-5714-1450-4_fmlt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80" y="3783664"/>
            <a:ext cx="2052611" cy="205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Users\hyi\Downloads\978-7-5714-0899-2_我想吃一个小孩 (1)\978-7-5714-0899-2_我想吃一个小孩\978-7-5714-0899-2_fmlt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490" y="3870473"/>
            <a:ext cx="1878993" cy="187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87" y="3916472"/>
            <a:ext cx="1879790" cy="1879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429" y="3917241"/>
            <a:ext cx="1934339" cy="193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9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2615</TotalTime>
  <Words>708</Words>
  <Application>Microsoft Office PowerPoint</Application>
  <PresentationFormat>自定义</PresentationFormat>
  <Paragraphs>103</Paragraphs>
  <Slides>20</Slides>
  <Notes>7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1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hyi</dc:creator>
  <cp:lastModifiedBy>hyi</cp:lastModifiedBy>
  <cp:revision>95</cp:revision>
  <dcterms:created xsi:type="dcterms:W3CDTF">2021-05-10T05:29:26Z</dcterms:created>
  <dcterms:modified xsi:type="dcterms:W3CDTF">2023-02-09T08:50:48Z</dcterms:modified>
</cp:coreProperties>
</file>